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93"/>
  </p:notesMasterIdLst>
  <p:handoutMasterIdLst>
    <p:handoutMasterId r:id="rId94"/>
  </p:handoutMasterIdLst>
  <p:sldIdLst>
    <p:sldId id="721" r:id="rId70"/>
    <p:sldId id="715" r:id="rId71"/>
    <p:sldId id="719" r:id="rId72"/>
    <p:sldId id="722" r:id="rId73"/>
    <p:sldId id="717" r:id="rId74"/>
    <p:sldId id="723" r:id="rId75"/>
    <p:sldId id="724" r:id="rId76"/>
    <p:sldId id="725" r:id="rId77"/>
    <p:sldId id="716" r:id="rId78"/>
    <p:sldId id="726" r:id="rId79"/>
    <p:sldId id="727" r:id="rId80"/>
    <p:sldId id="737" r:id="rId81"/>
    <p:sldId id="728" r:id="rId82"/>
    <p:sldId id="729" r:id="rId83"/>
    <p:sldId id="743" r:id="rId84"/>
    <p:sldId id="730" r:id="rId85"/>
    <p:sldId id="739" r:id="rId86"/>
    <p:sldId id="742" r:id="rId87"/>
    <p:sldId id="744" r:id="rId88"/>
    <p:sldId id="741" r:id="rId89"/>
    <p:sldId id="740" r:id="rId90"/>
    <p:sldId id="712" r:id="rId91"/>
    <p:sldId id="714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C5D39D9-9158-D649-839D-B2F6EDD610CD}">
          <p14:sldIdLst>
            <p14:sldId id="721"/>
            <p14:sldId id="715"/>
            <p14:sldId id="719"/>
            <p14:sldId id="722"/>
            <p14:sldId id="717"/>
            <p14:sldId id="723"/>
            <p14:sldId id="724"/>
            <p14:sldId id="725"/>
            <p14:sldId id="716"/>
            <p14:sldId id="726"/>
            <p14:sldId id="727"/>
            <p14:sldId id="737"/>
            <p14:sldId id="728"/>
            <p14:sldId id="729"/>
            <p14:sldId id="743"/>
            <p14:sldId id="730"/>
            <p14:sldId id="739"/>
            <p14:sldId id="742"/>
            <p14:sldId id="744"/>
            <p14:sldId id="741"/>
            <p14:sldId id="740"/>
            <p14:sldId id="712"/>
            <p14:sldId id="7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34A"/>
    <a:srgbClr val="E0F4FE"/>
    <a:srgbClr val="0073B4"/>
    <a:srgbClr val="438EB7"/>
    <a:srgbClr val="00B9F2"/>
    <a:srgbClr val="007AC2"/>
    <a:srgbClr val="C0E8FF"/>
    <a:srgbClr val="C8EBFF"/>
    <a:srgbClr val="053264"/>
    <a:srgbClr val="7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 autoAdjust="0"/>
    <p:restoredTop sz="86350" autoAdjust="0"/>
  </p:normalViewPr>
  <p:slideViewPr>
    <p:cSldViewPr snapToGrid="0" snapToObjects="1" showGuides="1">
      <p:cViewPr varScale="1">
        <p:scale>
          <a:sx n="96" d="100"/>
          <a:sy n="96" d="100"/>
        </p:scale>
        <p:origin x="1256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presProps" Target="presProp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esri.com/jg/Covenants/index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ps.esri.com/jg/HawaiiEarthquakeAnalysis/index.html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0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736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17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18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73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61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53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go.esri.com</a:t>
            </a:r>
            <a:r>
              <a:rPr lang="en-US" dirty="0"/>
              <a:t>/</a:t>
            </a:r>
            <a:r>
              <a:rPr lang="en-US" dirty="0" err="1"/>
              <a:t>RelationshipMaps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73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25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80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32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/>
              </a:rPr>
              <a:t>https://maps.esri.com/jg/Covenants/index.html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/>
              </a:rPr>
              <a:t>https://maps.esri.com/jg/HawaiiEarthquakeAnalysis/index.html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https://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developers.arcgis.com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javascript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/latest/sample-code/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featurelayerview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-query-distance/live/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https://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developers.arcgis.com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javascript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/latest/sample-code/visualization-heatmap/live/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/latest/sample-code/visualization-heatmap-scale/live/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9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90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68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04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52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1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0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11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2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7/9/18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7/9/18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7/9/18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7/9/18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7/9/18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7/9/18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jp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7.pn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jpg"/><Relationship Id="rId7" Type="http://schemas.openxmlformats.org/officeDocument/2006/relationships/hyperlink" Target="http://servicesbeta.esri.com/jerome/uc2014/dot-density-asian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14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4.jp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48.tiff"/><Relationship Id="rId4" Type="http://schemas.openxmlformats.org/officeDocument/2006/relationships/image" Target="../media/image14.png"/><Relationship Id="rId9" Type="http://schemas.openxmlformats.org/officeDocument/2006/relationships/image" Target="../media/image4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microsoft.com/office/2007/relationships/hdphoto" Target="../media/hdphoto2.wdp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12621F-0CC0-3742-A6F5-FCCB721DB689}"/>
              </a:ext>
            </a:extLst>
          </p:cNvPr>
          <p:cNvGrpSpPr/>
          <p:nvPr/>
        </p:nvGrpSpPr>
        <p:grpSpPr>
          <a:xfrm>
            <a:off x="0" y="13252"/>
            <a:ext cx="12192001" cy="6858000"/>
            <a:chOff x="0" y="0"/>
            <a:chExt cx="1219200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0000">
                  <a:srgbClr val="00DFDD">
                    <a:alpha val="20000"/>
                  </a:srgbClr>
                </a:gs>
                <a:gs pos="85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5C11E90-9296-FB42-B672-2FF56CB18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" t="11542" r="6390" b="10038"/>
            <a:stretch/>
          </p:blipFill>
          <p:spPr>
            <a:xfrm>
              <a:off x="1206371" y="1141337"/>
              <a:ext cx="1668634" cy="4562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A0CA79-83F3-4D4E-A2E7-5728D056E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0000"/>
            </a:blip>
            <a:srcRect l="5368" t="6656" r="4907" b="7246"/>
            <a:stretch/>
          </p:blipFill>
          <p:spPr>
            <a:xfrm>
              <a:off x="1" y="821"/>
              <a:ext cx="1608794" cy="1958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39A577-7186-6D47-99B5-24A455837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</a:blip>
            <a:srcRect r="11866"/>
            <a:stretch/>
          </p:blipFill>
          <p:spPr>
            <a:xfrm>
              <a:off x="7489707" y="720835"/>
              <a:ext cx="4702293" cy="6137165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2E8637-DE7D-EF4B-A038-28209DA5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41816" y="5544043"/>
              <a:ext cx="1269014" cy="87703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35000"/>
                </a:prstClr>
              </a:outerShdw>
            </a:effectLst>
          </p:spPr>
        </p:pic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B0828887-25BB-6843-9362-31E218D43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451" y="2428193"/>
            <a:ext cx="9088444" cy="914400"/>
          </a:xfrm>
        </p:spPr>
        <p:txBody>
          <a:bodyPr/>
          <a:lstStyle/>
          <a:p>
            <a:pPr algn="l"/>
            <a:r>
              <a:rPr lang="en-US" sz="5400" b="0" dirty="0"/>
              <a:t>ArcGIS API for JavaScript: 2D Visualization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E8453D28-7FB1-8D4F-B19C-2A63CD5AC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465218"/>
            <a:ext cx="9097641" cy="9144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C000"/>
                </a:solidFill>
              </a:rPr>
              <a:t>Kristian Ekenes &amp; Jeremy Bartley</a:t>
            </a:r>
          </a:p>
        </p:txBody>
      </p:sp>
    </p:spTree>
    <p:extLst>
      <p:ext uri="{BB962C8B-B14F-4D97-AF65-F5344CB8AC3E}">
        <p14:creationId xmlns:p14="http://schemas.microsoft.com/office/powerpoint/2010/main" val="199532695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EAF7C6E-489D-EA48-97E4-3AFED5667331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909D9690-0ADB-A344-9748-F16B8A0AA9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942EF9C6-0EA8-C84F-8F25-50E10E7B8B64}"/>
              </a:ext>
            </a:extLst>
          </p:cNvPr>
          <p:cNvSpPr txBox="1">
            <a:spLocks/>
          </p:cNvSpPr>
          <p:nvPr/>
        </p:nvSpPr>
        <p:spPr>
          <a:xfrm>
            <a:off x="737569" y="2495307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E8A718F4-2DEB-B944-A69D-31A9079E9E61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028EBC08-1348-D545-9911-648140173DDE}"/>
              </a:ext>
            </a:extLst>
          </p:cNvPr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21" name="Picture 20" descr="Screen Shot 2016-06-09 at 1.49.17 PM.png">
            <a:extLst>
              <a:ext uri="{FF2B5EF4-FFF2-40B4-BE49-F238E27FC236}">
                <a16:creationId xmlns:a16="http://schemas.microsoft.com/office/drawing/2014/main" id="{79506804-D745-3345-8DEF-F13196E3F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22" name="Picture 21" descr="Screen Shot 2017-07-06 at 3.03.21 PM.png">
            <a:extLst>
              <a:ext uri="{FF2B5EF4-FFF2-40B4-BE49-F238E27FC236}">
                <a16:creationId xmlns:a16="http://schemas.microsoft.com/office/drawing/2014/main" id="{8DC7E8BB-8F72-7347-9150-61F078B0FB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6" y="3108946"/>
            <a:ext cx="4153104" cy="2857640"/>
          </a:xfrm>
          <a:prstGeom prst="rect">
            <a:avLst/>
          </a:prstGeom>
        </p:spPr>
      </p:pic>
      <p:pic>
        <p:nvPicPr>
          <p:cNvPr id="23" name="Picture 22" descr="Screen Shot 2017-07-06 at 3.05.13 PM.png">
            <a:extLst>
              <a:ext uri="{FF2B5EF4-FFF2-40B4-BE49-F238E27FC236}">
                <a16:creationId xmlns:a16="http://schemas.microsoft.com/office/drawing/2014/main" id="{0DAA48FE-105E-8E4D-A4AE-EA912F86BC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032" y="1023279"/>
            <a:ext cx="4068333" cy="27993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4F54DE-BA78-624B-BD52-FF058C31CE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8393" y="2060607"/>
            <a:ext cx="3779633" cy="2901124"/>
          </a:xfrm>
          <a:prstGeom prst="rect">
            <a:avLst/>
          </a:prstGeom>
        </p:spPr>
      </p:pic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2F143BD3-5F02-6749-A6FB-641D44877B02}"/>
              </a:ext>
            </a:extLst>
          </p:cNvPr>
          <p:cNvSpPr txBox="1">
            <a:spLocks/>
          </p:cNvSpPr>
          <p:nvPr/>
        </p:nvSpPr>
        <p:spPr>
          <a:xfrm>
            <a:off x="4028393" y="1487718"/>
            <a:ext cx="3623409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HeatmapRenderer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103626668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0D898AE-CED3-8845-97CE-D44E6E0BF95A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7FCF5E49-EA51-3245-BFE9-B7E81A77F9A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EBE7E1A-FC31-684A-BE63-88FD3A3FFF3A}"/>
              </a:ext>
            </a:extLst>
          </p:cNvPr>
          <p:cNvSpPr txBox="1">
            <a:spLocks/>
          </p:cNvSpPr>
          <p:nvPr/>
        </p:nvSpPr>
        <p:spPr>
          <a:xfrm>
            <a:off x="653646" y="1527686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3B63B79-D267-B446-8253-ACDBBA79029B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1528D4E-3CAA-414A-B0A7-6DFA20E2454E}"/>
              </a:ext>
            </a:extLst>
          </p:cNvPr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21" name="Picture 20" descr="Screen Shot 2017-07-01 at 4.50.41 PM.png">
            <a:extLst>
              <a:ext uri="{FF2B5EF4-FFF2-40B4-BE49-F238E27FC236}">
                <a16:creationId xmlns:a16="http://schemas.microsoft.com/office/drawing/2014/main" id="{76D25BC3-40F3-3140-A24B-357E22CC00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22" name="Picture 21" descr="Screen Shot 2017-07-01 at 5.09.42 PM.png">
            <a:extLst>
              <a:ext uri="{FF2B5EF4-FFF2-40B4-BE49-F238E27FC236}">
                <a16:creationId xmlns:a16="http://schemas.microsoft.com/office/drawing/2014/main" id="{63E08CC9-5765-EC44-9363-E0CF6E9A06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23" name="Picture 22" descr="Screen Shot 2017-07-01 at 4.48.57 PM.png">
            <a:extLst>
              <a:ext uri="{FF2B5EF4-FFF2-40B4-BE49-F238E27FC236}">
                <a16:creationId xmlns:a16="http://schemas.microsoft.com/office/drawing/2014/main" id="{C68D7BD9-F0AC-4B40-A5CA-1B65308D1A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2819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F708841-5213-EC43-B88A-7E3D862342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9759" b="975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 err="1"/>
              <a:t>SimpleRenderer</a:t>
            </a:r>
            <a:r>
              <a:rPr lang="en-US" dirty="0"/>
              <a:t>, </a:t>
            </a:r>
            <a:r>
              <a:rPr lang="en-US" dirty="0" err="1"/>
              <a:t>UniqueValueRenderer</a:t>
            </a:r>
            <a:r>
              <a:rPr lang="en-US" dirty="0"/>
              <a:t>, Predominance, Arcade Expressions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88708235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8F84D68-A220-E146-8480-BB14A8EA62B5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774222B0-3784-234D-B346-5ADA9C2E30B8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9269942E-1D31-A843-AA79-CAD85A96E4C2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7B159-F106-9344-81CC-58F6ECBEF4FF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A5E09ECD-C494-CC4D-8755-F6C1ACC9A4AB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21" name="Picture 20" descr="Screen Shot 2017-07-06 at 3.14.08 PM.png">
            <a:extLst>
              <a:ext uri="{FF2B5EF4-FFF2-40B4-BE49-F238E27FC236}">
                <a16:creationId xmlns:a16="http://schemas.microsoft.com/office/drawing/2014/main" id="{F62D1AA2-184F-DB4F-8C65-7E066D8F22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22" name="Picture 21" descr="Screen Shot 2017-07-06 at 3.15.36 PM.png">
            <a:extLst>
              <a:ext uri="{FF2B5EF4-FFF2-40B4-BE49-F238E27FC236}">
                <a16:creationId xmlns:a16="http://schemas.microsoft.com/office/drawing/2014/main" id="{00C27A47-571B-2945-9194-B5AD46A018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23" name="Picture 22" descr="Screen Shot 2017-07-06 at 2.53.38 PM.png">
            <a:extLst>
              <a:ext uri="{FF2B5EF4-FFF2-40B4-BE49-F238E27FC236}">
                <a16:creationId xmlns:a16="http://schemas.microsoft.com/office/drawing/2014/main" id="{D53B9581-83C1-8643-A678-92E0C68B7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24" name="Picture 23" descr="Screen Shot 2017-07-06 at 3.05.13 PM.png">
            <a:extLst>
              <a:ext uri="{FF2B5EF4-FFF2-40B4-BE49-F238E27FC236}">
                <a16:creationId xmlns:a16="http://schemas.microsoft.com/office/drawing/2014/main" id="{D7E97CDD-5C56-E04A-8A3F-104A42F50C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25" name="Picture 24" descr="Screen Shot 2016-06-21 at 5.37.43 PM.png">
            <a:extLst>
              <a:ext uri="{FF2B5EF4-FFF2-40B4-BE49-F238E27FC236}">
                <a16:creationId xmlns:a16="http://schemas.microsoft.com/office/drawing/2014/main" id="{F4BED83E-AD6F-FE48-8587-532DE2AE91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26" name="Picture 25" descr="Screen Shot 2017-07-08 at 12.18.55 PM.png">
            <a:extLst>
              <a:ext uri="{FF2B5EF4-FFF2-40B4-BE49-F238E27FC236}">
                <a16:creationId xmlns:a16="http://schemas.microsoft.com/office/drawing/2014/main" id="{CCE98335-5F88-B846-9D22-C523A87C52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89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2138FC1-C32B-F845-A9B7-91EF8CB23FDB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7A2E9B1A-CFD2-3047-B3F5-7117F28C69F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1B5B9AA-3E30-1D41-8F5F-2418EE3A6530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5" name="Picture 14" descr="Screen Shot 2017-07-01 at 5.18.47 PM.png">
            <a:extLst>
              <a:ext uri="{FF2B5EF4-FFF2-40B4-BE49-F238E27FC236}">
                <a16:creationId xmlns:a16="http://schemas.microsoft.com/office/drawing/2014/main" id="{4AB289E7-4EC3-8A43-851B-477C48079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6" name="Picture 15" descr="Screen Shot 2017-07-06 at 3.21.53 PM.png">
            <a:extLst>
              <a:ext uri="{FF2B5EF4-FFF2-40B4-BE49-F238E27FC236}">
                <a16:creationId xmlns:a16="http://schemas.microsoft.com/office/drawing/2014/main" id="{DE682036-F696-CE42-A4D0-516A9B7E36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20" name="Picture 19" descr="Screen Shot 2016-06-21 at 5.37.43 PM.png">
            <a:extLst>
              <a:ext uri="{FF2B5EF4-FFF2-40B4-BE49-F238E27FC236}">
                <a16:creationId xmlns:a16="http://schemas.microsoft.com/office/drawing/2014/main" id="{E461EE38-FD33-EB45-BCBE-4ABA3A8DFE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5927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Earthquakes, housing, elections, Smart Mapping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0" y="2932886"/>
            <a:ext cx="4887751" cy="584775"/>
          </a:xfrm>
        </p:spPr>
        <p:txBody>
          <a:bodyPr/>
          <a:lstStyle/>
          <a:p>
            <a:r>
              <a:rPr lang="en-US" dirty="0"/>
              <a:t>Visual Variables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FE8EFE-0E3D-CB4B-9823-532E306E5A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1" name="Picture Placeholder 7" descr="Screen Shot 2017-07-07 at 5.12.22 PM.png">
            <a:extLst>
              <a:ext uri="{FF2B5EF4-FFF2-40B4-BE49-F238E27FC236}">
                <a16:creationId xmlns:a16="http://schemas.microsoft.com/office/drawing/2014/main" id="{B5D18399-BC3F-FA46-B40F-E0BA68B3B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389467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3676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09D5390-6597-344C-ACAF-CBA31C1B4A84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284805C-C739-AA40-8ACE-8CF478CC04FC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 </a:t>
            </a:r>
            <a:r>
              <a:rPr lang="en-US" sz="3200" dirty="0"/>
              <a:t>(3.x only)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3EAA6D2-E327-234D-84F4-D1BC716AFA69}"/>
              </a:ext>
            </a:extLst>
          </p:cNvPr>
          <p:cNvSpPr txBox="1">
            <a:spLocks/>
          </p:cNvSpPr>
          <p:nvPr/>
        </p:nvSpPr>
        <p:spPr>
          <a:xfrm>
            <a:off x="1111423" y="178285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BlendRenderer</a:t>
            </a:r>
            <a:endParaRPr lang="en-US" sz="3200" b="0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5A9A755-98CD-7C4D-945A-C5C20D11BDE9}"/>
              </a:ext>
            </a:extLst>
          </p:cNvPr>
          <p:cNvSpPr txBox="1">
            <a:spLocks/>
          </p:cNvSpPr>
          <p:nvPr/>
        </p:nvSpPr>
        <p:spPr>
          <a:xfrm>
            <a:off x="9332986" y="904078"/>
            <a:ext cx="2418748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/>
              <a:t>Relationship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483CDB8-E2DB-3444-972E-9494AFF12319}"/>
              </a:ext>
            </a:extLst>
          </p:cNvPr>
          <p:cNvSpPr txBox="1">
            <a:spLocks/>
          </p:cNvSpPr>
          <p:nvPr/>
        </p:nvSpPr>
        <p:spPr>
          <a:xfrm>
            <a:off x="1010680" y="5964234"/>
            <a:ext cx="3801256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DotDensityRenderer</a:t>
            </a:r>
            <a:endParaRPr lang="en-US" sz="3200" b="0" dirty="0"/>
          </a:p>
        </p:txBody>
      </p:sp>
      <p:pic>
        <p:nvPicPr>
          <p:cNvPr id="20" name="Picture 2">
            <a:hlinkClick r:id="rId7"/>
            <a:extLst>
              <a:ext uri="{FF2B5EF4-FFF2-40B4-BE49-F238E27FC236}">
                <a16:creationId xmlns:a16="http://schemas.microsoft.com/office/drawing/2014/main" id="{F434C35D-BF29-E743-A9F6-501AD9D90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36" y="4016960"/>
            <a:ext cx="7380064" cy="284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B1FCE3-149E-DE49-860B-830A940D5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290" y="2335090"/>
            <a:ext cx="4732022" cy="3103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39A5C-5902-2845-B3DE-FF1630F02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987" y="1406659"/>
            <a:ext cx="7068924" cy="356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9992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Relationships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625599-4AFA-7144-B6B8-82064A9B58E9}"/>
              </a:ext>
            </a:extLst>
          </p:cNvPr>
          <p:cNvSpPr/>
          <p:nvPr/>
        </p:nvSpPr>
        <p:spPr bwMode="auto">
          <a:xfrm>
            <a:off x="2056788" y="2122287"/>
            <a:ext cx="7613239" cy="2897166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74C759-0A05-1846-BCBA-CFF85EF18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165" y="2831218"/>
            <a:ext cx="6477612" cy="1546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81FFE-15C2-7C4D-BFAC-58DB328A0B77}"/>
              </a:ext>
            </a:extLst>
          </p:cNvPr>
          <p:cNvSpPr txBox="1"/>
          <p:nvPr/>
        </p:nvSpPr>
        <p:spPr>
          <a:xfrm>
            <a:off x="7944258" y="4449832"/>
            <a:ext cx="1725769" cy="31447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dirty="0">
                <a:solidFill>
                  <a:schemeClr val="bg1"/>
                </a:solidFill>
                <a:ea typeface="+mn-ea"/>
                <a:cs typeface="+mn-cs"/>
              </a:rPr>
              <a:t>% Obese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3DDB10-5D52-9849-B561-613C1B2BAA1F}"/>
              </a:ext>
            </a:extLst>
          </p:cNvPr>
          <p:cNvSpPr txBox="1"/>
          <p:nvPr/>
        </p:nvSpPr>
        <p:spPr>
          <a:xfrm rot="16200000">
            <a:off x="6678973" y="3459591"/>
            <a:ext cx="1725769" cy="31447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dirty="0">
                <a:solidFill>
                  <a:schemeClr val="bg1"/>
                </a:solidFill>
                <a:ea typeface="+mn-ea"/>
                <a:cs typeface="+mn-cs"/>
              </a:rPr>
              <a:t>% with Diabetes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91320C-382A-0D44-BD58-BB4729FCDA63}"/>
              </a:ext>
            </a:extLst>
          </p:cNvPr>
          <p:cNvSpPr txBox="1"/>
          <p:nvPr/>
        </p:nvSpPr>
        <p:spPr>
          <a:xfrm>
            <a:off x="5355604" y="4441740"/>
            <a:ext cx="1725769" cy="31447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dirty="0">
                <a:solidFill>
                  <a:schemeClr val="bg1"/>
                </a:solidFill>
                <a:ea typeface="+mn-ea"/>
                <a:cs typeface="+mn-cs"/>
              </a:rPr>
              <a:t>% Obese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913C9-9716-FC43-8B14-805701CBA098}"/>
              </a:ext>
            </a:extLst>
          </p:cNvPr>
          <p:cNvSpPr txBox="1"/>
          <p:nvPr/>
        </p:nvSpPr>
        <p:spPr>
          <a:xfrm rot="16200000">
            <a:off x="1758438" y="3421618"/>
            <a:ext cx="1725769" cy="314474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dirty="0">
                <a:solidFill>
                  <a:schemeClr val="bg1"/>
                </a:solidFill>
                <a:ea typeface="+mn-ea"/>
                <a:cs typeface="+mn-cs"/>
              </a:rPr>
              <a:t>% with Diabetes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61ED3-741C-2C41-8C2B-22C8ABE01A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502174"/>
            <a:ext cx="12192000" cy="5853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58A61B-F8CB-3E42-A948-F492463A3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84929"/>
            <a:ext cx="12192000" cy="5888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737F40-0C8A-8448-BFCB-FFDA2DF2D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" y="502159"/>
            <a:ext cx="12192000" cy="57400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E5EFFA-7AB3-2B4F-805B-A49E53D93909}"/>
              </a:ext>
            </a:extLst>
          </p:cNvPr>
          <p:cNvSpPr/>
          <p:nvPr/>
        </p:nvSpPr>
        <p:spPr>
          <a:xfrm>
            <a:off x="123784" y="6414868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go.esri.com</a:t>
            </a:r>
            <a:r>
              <a:rPr lang="en-US" dirty="0"/>
              <a:t>/</a:t>
            </a:r>
            <a:r>
              <a:rPr lang="en-US" dirty="0" err="1"/>
              <a:t>RelationshipMaps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199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Obesity, Diabetes, Inactivity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0" y="2932886"/>
            <a:ext cx="4887751" cy="584775"/>
          </a:xfrm>
        </p:spPr>
        <p:txBody>
          <a:bodyPr/>
          <a:lstStyle/>
          <a:p>
            <a:r>
              <a:rPr lang="en-US" dirty="0"/>
              <a:t>Relationships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925D6E3-5AAE-D54F-A30B-A7572EB23D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7479" b="74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513896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Visualize lots of points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6D7D3-97C4-294E-AB53-23AF02EE4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467" y="3831278"/>
            <a:ext cx="6012428" cy="278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E309F3-1435-B64E-B73C-1A5DB90F3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2844" y="3087938"/>
            <a:ext cx="6562137" cy="352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BD942-A663-D440-B423-94D70145A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8857" y="1456317"/>
            <a:ext cx="3779633" cy="2901124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470DA871-704D-784D-B44E-382B57F66E97}"/>
              </a:ext>
            </a:extLst>
          </p:cNvPr>
          <p:cNvSpPr txBox="1">
            <a:spLocks/>
          </p:cNvSpPr>
          <p:nvPr/>
        </p:nvSpPr>
        <p:spPr>
          <a:xfrm>
            <a:off x="329969" y="3328239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Display all of it!</a:t>
            </a:r>
            <a:endParaRPr lang="en-US" sz="1200" b="0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F4685290-51A4-EA4E-BF32-06BFB39AFE15}"/>
              </a:ext>
            </a:extLst>
          </p:cNvPr>
          <p:cNvSpPr txBox="1">
            <a:spLocks/>
          </p:cNvSpPr>
          <p:nvPr/>
        </p:nvSpPr>
        <p:spPr>
          <a:xfrm>
            <a:off x="5913169" y="2605901"/>
            <a:ext cx="182725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Clustering</a:t>
            </a:r>
            <a:endParaRPr lang="en-US" sz="1200" b="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6713910" y="1504563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Heatmap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0285464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Renderers, Symbols, etc.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21465012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err="1"/>
              <a:t>FeatureLayer</a:t>
            </a:r>
            <a:r>
              <a:rPr lang="en-US" sz="6000" dirty="0"/>
              <a:t> updates</a:t>
            </a:r>
            <a:endParaRPr lang="en-US" sz="320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1002223" y="1539262"/>
            <a:ext cx="9480247" cy="38779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More data can be displayed. </a:t>
            </a:r>
          </a:p>
          <a:p>
            <a:endParaRPr lang="en-US" sz="2800" b="0" dirty="0"/>
          </a:p>
          <a:p>
            <a:r>
              <a:rPr lang="en-US" sz="2800" b="0" dirty="0" err="1"/>
              <a:t>MaxRecordCount</a:t>
            </a:r>
            <a:r>
              <a:rPr lang="en-US" sz="2800" b="0" dirty="0"/>
              <a:t> factor by tile</a:t>
            </a:r>
          </a:p>
          <a:p>
            <a:endParaRPr lang="en-US" sz="2800" b="0" dirty="0"/>
          </a:p>
          <a:p>
            <a:r>
              <a:rPr lang="en-US" sz="2800" b="0" dirty="0" err="1"/>
              <a:t>pbf</a:t>
            </a:r>
            <a:r>
              <a:rPr lang="en-US" sz="2800" b="0" dirty="0"/>
              <a:t> queries reduce payload size</a:t>
            </a:r>
          </a:p>
          <a:p>
            <a:endParaRPr lang="en-US" sz="2800" b="0" dirty="0"/>
          </a:p>
          <a:p>
            <a:r>
              <a:rPr lang="en-US" sz="2800" b="0" dirty="0"/>
              <a:t>Reduced feature duplication</a:t>
            </a:r>
          </a:p>
          <a:p>
            <a:endParaRPr lang="en-US" sz="2800" b="0" dirty="0"/>
          </a:p>
          <a:p>
            <a:r>
              <a:rPr lang="en-US" sz="2800" b="0" dirty="0"/>
              <a:t>Faster drawing (first draw and final draw)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7051965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/>
              <a:t>Client-side queries, Fast visual variable updates, Clustering, Heatmap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0" y="2348110"/>
            <a:ext cx="4887751" cy="1169551"/>
          </a:xfrm>
        </p:spPr>
        <p:txBody>
          <a:bodyPr/>
          <a:lstStyle/>
          <a:p>
            <a:r>
              <a:rPr lang="en-US" dirty="0"/>
              <a:t>Client-side processing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8E48D14-51C5-8A4F-98D1-12ECE35B96D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8767" r="87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3932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252F8C-A7A6-5F4E-AE51-DCD09267F734}"/>
              </a:ext>
            </a:extLst>
          </p:cNvPr>
          <p:cNvGrpSpPr/>
          <p:nvPr/>
        </p:nvGrpSpPr>
        <p:grpSpPr>
          <a:xfrm>
            <a:off x="3048" y="0"/>
            <a:ext cx="12192000" cy="6866220"/>
            <a:chOff x="0" y="0"/>
            <a:chExt cx="12192000" cy="686622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274D5F6-031A-3141-956F-1980D51F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635C03-E09B-3540-9FBC-A9B2D2E92E8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659E941-EB5E-0E4C-BE4D-18AD7794E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1055" y="3740113"/>
              <a:ext cx="6990945" cy="312427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D87B461-FC4C-914A-B9F0-84017F184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4826" y="5120564"/>
              <a:ext cx="3167012" cy="1743821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B085FBE-F108-CC4F-A273-102014B30126}"/>
                </a:ext>
              </a:extLst>
            </p:cNvPr>
            <p:cNvSpPr/>
            <p:nvPr/>
          </p:nvSpPr>
          <p:spPr bwMode="auto">
            <a:xfrm>
              <a:off x="4215319" y="326364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A05C68D-6ABF-A04A-8ABA-4CEE9E5A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8068"/>
            <a:ext cx="10826496" cy="43088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AAB32A-311F-419A-8D4E-976BA19E298F}"/>
              </a:ext>
            </a:extLst>
          </p:cNvPr>
          <p:cNvSpPr/>
          <p:nvPr/>
        </p:nvSpPr>
        <p:spPr>
          <a:xfrm>
            <a:off x="784752" y="1174450"/>
            <a:ext cx="2367468" cy="52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30AAAD-E84A-4A2A-8DE1-A1DF9E585AE0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FA0A03-EB90-42D7-9FC3-B15809965224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509D58-C1FF-442C-BA58-230574C5A7D1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7BB20A-8D93-4D59-8AA1-2BE317469BA3}"/>
              </a:ext>
            </a:extLst>
          </p:cNvPr>
          <p:cNvGrpSpPr/>
          <p:nvPr/>
        </p:nvGrpSpPr>
        <p:grpSpPr>
          <a:xfrm>
            <a:off x="2956616" y="1102836"/>
            <a:ext cx="592556" cy="5299151"/>
            <a:chOff x="2811476" y="1102836"/>
            <a:chExt cx="592556" cy="5299151"/>
          </a:xfrm>
        </p:grpSpPr>
        <p:sp>
          <p:nvSpPr>
            <p:cNvPr id="56" name="Right Arrow 38">
              <a:extLst>
                <a:ext uri="{FF2B5EF4-FFF2-40B4-BE49-F238E27FC236}">
                  <a16:creationId xmlns:a16="http://schemas.microsoft.com/office/drawing/2014/main" id="{05E66952-D142-4666-97ED-E998E84F5880}"/>
                </a:ext>
              </a:extLst>
            </p:cNvPr>
            <p:cNvSpPr/>
            <p:nvPr/>
          </p:nvSpPr>
          <p:spPr bwMode="auto">
            <a:xfrm>
              <a:off x="2811476" y="3870594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2ADE5E-E8F1-45AB-ABAF-C5DAF508C523}"/>
                </a:ext>
              </a:extLst>
            </p:cNvPr>
            <p:cNvCxnSpPr/>
            <p:nvPr/>
          </p:nvCxnSpPr>
          <p:spPr bwMode="auto">
            <a:xfrm flipH="1">
              <a:off x="315708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B76A74-6D7B-436C-8645-100D62055D6B}"/>
                </a:ext>
              </a:extLst>
            </p:cNvPr>
            <p:cNvCxnSpPr/>
            <p:nvPr/>
          </p:nvCxnSpPr>
          <p:spPr bwMode="auto">
            <a:xfrm flipV="1">
              <a:off x="315708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287583-A97B-4451-9DBE-29C45887AD07}"/>
              </a:ext>
            </a:extLst>
          </p:cNvPr>
          <p:cNvGrpSpPr/>
          <p:nvPr/>
        </p:nvGrpSpPr>
        <p:grpSpPr>
          <a:xfrm>
            <a:off x="5748325" y="1164356"/>
            <a:ext cx="592556" cy="5237631"/>
            <a:chOff x="5704783" y="1164356"/>
            <a:chExt cx="592556" cy="5237631"/>
          </a:xfrm>
        </p:grpSpPr>
        <p:sp>
          <p:nvSpPr>
            <p:cNvPr id="60" name="Right Arrow 38">
              <a:extLst>
                <a:ext uri="{FF2B5EF4-FFF2-40B4-BE49-F238E27FC236}">
                  <a16:creationId xmlns:a16="http://schemas.microsoft.com/office/drawing/2014/main" id="{1333EEE5-AB31-4621-BB8E-5FC187068985}"/>
                </a:ext>
              </a:extLst>
            </p:cNvPr>
            <p:cNvSpPr/>
            <p:nvPr/>
          </p:nvSpPr>
          <p:spPr bwMode="auto">
            <a:xfrm>
              <a:off x="5704783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BC9F28-47FB-43FE-8045-96E90DE6ABAC}"/>
                </a:ext>
              </a:extLst>
            </p:cNvPr>
            <p:cNvCxnSpPr/>
            <p:nvPr/>
          </p:nvCxnSpPr>
          <p:spPr bwMode="auto">
            <a:xfrm>
              <a:off x="6046088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CAE5C8-CACC-45D1-9D4D-3C65E5F0293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46088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E001779-C1B9-48BC-AA92-76F044BA90C3}"/>
              </a:ext>
            </a:extLst>
          </p:cNvPr>
          <p:cNvGrpSpPr/>
          <p:nvPr/>
        </p:nvGrpSpPr>
        <p:grpSpPr>
          <a:xfrm>
            <a:off x="8586520" y="1164356"/>
            <a:ext cx="527652" cy="5237631"/>
            <a:chOff x="8714638" y="1164356"/>
            <a:chExt cx="527652" cy="5237631"/>
          </a:xfrm>
        </p:grpSpPr>
        <p:sp>
          <p:nvSpPr>
            <p:cNvPr id="64" name="Right Arrow 38">
              <a:extLst>
                <a:ext uri="{FF2B5EF4-FFF2-40B4-BE49-F238E27FC236}">
                  <a16:creationId xmlns:a16="http://schemas.microsoft.com/office/drawing/2014/main" id="{64CBA274-9714-4374-997F-B6BF65320334}"/>
                </a:ext>
              </a:extLst>
            </p:cNvPr>
            <p:cNvSpPr/>
            <p:nvPr/>
          </p:nvSpPr>
          <p:spPr bwMode="auto">
            <a:xfrm>
              <a:off x="8714638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4876728-A4A4-41BC-9A32-C665CF83D5B8}"/>
                </a:ext>
              </a:extLst>
            </p:cNvPr>
            <p:cNvCxnSpPr/>
            <p:nvPr/>
          </p:nvCxnSpPr>
          <p:spPr bwMode="auto">
            <a:xfrm>
              <a:off x="8980820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1E6A95-DFA1-4AEC-A061-6992587BAF40}"/>
                </a:ext>
              </a:extLst>
            </p:cNvPr>
            <p:cNvCxnSpPr/>
            <p:nvPr/>
          </p:nvCxnSpPr>
          <p:spPr bwMode="auto">
            <a:xfrm flipV="1">
              <a:off x="89808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88A183-090E-404B-B405-E3F0A9DE8117}"/>
              </a:ext>
            </a:extLst>
          </p:cNvPr>
          <p:cNvGrpSpPr/>
          <p:nvPr/>
        </p:nvGrpSpPr>
        <p:grpSpPr>
          <a:xfrm>
            <a:off x="914400" y="1867527"/>
            <a:ext cx="2114157" cy="4301453"/>
            <a:chOff x="695561" y="1867527"/>
            <a:chExt cx="2114157" cy="430145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D107968-CEA3-49C6-889D-9E4C5C6A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61" y="1867527"/>
              <a:ext cx="2114157" cy="430145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F076C16-7ED8-412F-A095-E4FFEF981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636" r="315" b="730"/>
            <a:stretch/>
          </p:blipFill>
          <p:spPr>
            <a:xfrm>
              <a:off x="816123" y="2304760"/>
              <a:ext cx="1875488" cy="333313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22D293C-DB38-4BD0-BAE7-C692D92D888D}"/>
              </a:ext>
            </a:extLst>
          </p:cNvPr>
          <p:cNvGrpSpPr/>
          <p:nvPr/>
        </p:nvGrpSpPr>
        <p:grpSpPr>
          <a:xfrm>
            <a:off x="9163443" y="1861088"/>
            <a:ext cx="2114157" cy="4301453"/>
            <a:chOff x="9390456" y="1861088"/>
            <a:chExt cx="2114157" cy="430145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B1749C7-0303-4E22-9EA5-5CE87CFB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0456" y="1861088"/>
              <a:ext cx="2114157" cy="430145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A592555-BD89-45CA-9208-49F8090AC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74"/>
            <a:stretch/>
          </p:blipFill>
          <p:spPr>
            <a:xfrm>
              <a:off x="9497915" y="2298409"/>
              <a:ext cx="1929370" cy="3329723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2AE16D-9980-4C41-BD64-354D0DAA8FE8}"/>
              </a:ext>
            </a:extLst>
          </p:cNvPr>
          <p:cNvGrpSpPr/>
          <p:nvPr/>
        </p:nvGrpSpPr>
        <p:grpSpPr>
          <a:xfrm>
            <a:off x="3664081" y="1867527"/>
            <a:ext cx="2114157" cy="4301453"/>
            <a:chOff x="3593859" y="1867527"/>
            <a:chExt cx="2114157" cy="4301453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E72CCBD-0093-4B8B-A086-370BEDAAB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859" y="1867527"/>
              <a:ext cx="2114157" cy="430145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C94996D-2D7A-4F97-8D08-030C4967C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" t="3635" r="364" b="2192"/>
            <a:stretch/>
          </p:blipFill>
          <p:spPr>
            <a:xfrm>
              <a:off x="3708059" y="2304759"/>
              <a:ext cx="1881926" cy="3163827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E369F28-9BDB-450F-805D-E189324F0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3938" b="-4340"/>
            <a:stretch/>
          </p:blipFill>
          <p:spPr>
            <a:xfrm>
              <a:off x="3705023" y="5296418"/>
              <a:ext cx="1884962" cy="348732"/>
            </a:xfrm>
            <a:prstGeom prst="rect">
              <a:avLst/>
            </a:prstGeom>
            <a:solidFill>
              <a:srgbClr val="2F2F2F"/>
            </a:solidFill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FC6514-9216-4218-A3C8-B9317B9C66DD}"/>
              </a:ext>
            </a:extLst>
          </p:cNvPr>
          <p:cNvGrpSpPr/>
          <p:nvPr/>
        </p:nvGrpSpPr>
        <p:grpSpPr>
          <a:xfrm>
            <a:off x="6413762" y="1861088"/>
            <a:ext cx="2114157" cy="4301453"/>
            <a:chOff x="6492157" y="1861088"/>
            <a:chExt cx="2114157" cy="430145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BCEC9CB-EF84-422F-9CED-A17F1964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157" y="1861088"/>
              <a:ext cx="2114157" cy="4301453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6DADD66-BF9D-403E-A0AE-E2526934E5C5}"/>
                </a:ext>
              </a:extLst>
            </p:cNvPr>
            <p:cNvGrpSpPr/>
            <p:nvPr/>
          </p:nvGrpSpPr>
          <p:grpSpPr>
            <a:xfrm>
              <a:off x="6607172" y="2298409"/>
              <a:ext cx="1885382" cy="3329723"/>
              <a:chOff x="6607172" y="2305666"/>
              <a:chExt cx="1885382" cy="3329723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EF53EB4-2B99-4988-8C1A-370160ECF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2790"/>
              <a:stretch/>
            </p:blipFill>
            <p:spPr>
              <a:xfrm>
                <a:off x="6607172" y="3079751"/>
                <a:ext cx="1885382" cy="255563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A8772C1-FE49-4B40-872C-E43661221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90" b="72125"/>
              <a:stretch/>
            </p:blipFill>
            <p:spPr>
              <a:xfrm>
                <a:off x="6607172" y="2305666"/>
                <a:ext cx="1885382" cy="790574"/>
              </a:xfrm>
              <a:prstGeom prst="rect">
                <a:avLst/>
              </a:prstGeom>
            </p:spPr>
          </p:pic>
        </p:grp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3EC8385-B565-4684-B3AD-95820FE687FB}"/>
              </a:ext>
            </a:extLst>
          </p:cNvPr>
          <p:cNvSpPr/>
          <p:nvPr/>
        </p:nvSpPr>
        <p:spPr bwMode="auto">
          <a:xfrm>
            <a:off x="7050024" y="3088983"/>
            <a:ext cx="804672" cy="550329"/>
          </a:xfrm>
          <a:prstGeom prst="roundRect">
            <a:avLst/>
          </a:prstGeom>
          <a:noFill/>
          <a:ln w="57150">
            <a:solidFill>
              <a:srgbClr val="88519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0419332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C8706B-39A3-0346-9B28-9A8AE56176B0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2CA88-CEF6-7D41-AB97-AF01AF6739EE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C48A3F-4438-E446-A584-AC5CAC2CB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70000"/>
            </a:blip>
            <a:srcRect t="44339" r="62832"/>
            <a:stretch/>
          </p:blipFill>
          <p:spPr>
            <a:xfrm>
              <a:off x="9692544" y="-3"/>
              <a:ext cx="2499455" cy="40740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5203CD-63A6-0644-9D11-3EEE39338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40000"/>
            </a:blip>
            <a:srcRect l="10250" b="76076"/>
            <a:stretch/>
          </p:blipFill>
          <p:spPr>
            <a:xfrm>
              <a:off x="780583" y="5218771"/>
              <a:ext cx="5649901" cy="16392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C639F7-E317-444B-B24A-63581103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6417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213786-C86F-C84A-8E28-EDF254DB0D80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FB483092-6A5A-8A4A-A4D5-59A8A77F6FA8}"/>
              </a:ext>
            </a:extLst>
          </p:cNvPr>
          <p:cNvSpPr txBox="1">
            <a:spLocks/>
          </p:cNvSpPr>
          <p:nvPr/>
        </p:nvSpPr>
        <p:spPr>
          <a:xfrm>
            <a:off x="601198" y="441212"/>
            <a:ext cx="86585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/>
              <a:t>What can we visualize?</a:t>
            </a:r>
            <a:endParaRPr lang="en-US" sz="6000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1B07514-E612-C541-9D30-57B4704C21E1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20" name="Picture 19" descr="Screen Shot 2017-07-06 at 3.03.21 PM.png">
            <a:extLst>
              <a:ext uri="{FF2B5EF4-FFF2-40B4-BE49-F238E27FC236}">
                <a16:creationId xmlns:a16="http://schemas.microsoft.com/office/drawing/2014/main" id="{553A974C-30AF-3947-AD87-AF1609BCB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2"/>
            <a:ext cx="4694856" cy="3230405"/>
          </a:xfrm>
          <a:prstGeom prst="rect">
            <a:avLst/>
          </a:prstGeom>
        </p:spPr>
      </p:pic>
      <p:pic>
        <p:nvPicPr>
          <p:cNvPr id="21" name="Picture 20" descr="Screen Shot 2017-07-06 at 3.05.13 PM.png">
            <a:extLst>
              <a:ext uri="{FF2B5EF4-FFF2-40B4-BE49-F238E27FC236}">
                <a16:creationId xmlns:a16="http://schemas.microsoft.com/office/drawing/2014/main" id="{A7A826BD-E697-E94C-9EDD-72D8573B63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1"/>
            <a:ext cx="4694856" cy="3230406"/>
          </a:xfrm>
          <a:prstGeom prst="rect">
            <a:avLst/>
          </a:prstGeom>
        </p:spPr>
      </p:pic>
      <p:pic>
        <p:nvPicPr>
          <p:cNvPr id="22" name="Picture 21" descr="Screen Shot 2017-07-06 at 3.05.54 PM.png">
            <a:extLst>
              <a:ext uri="{FF2B5EF4-FFF2-40B4-BE49-F238E27FC236}">
                <a16:creationId xmlns:a16="http://schemas.microsoft.com/office/drawing/2014/main" id="{F4924BD3-5B97-6741-B40D-E411D664CB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9751"/>
            <a:ext cx="4714479" cy="3243907"/>
          </a:xfrm>
          <a:prstGeom prst="rect">
            <a:avLst/>
          </a:prstGeom>
        </p:spPr>
      </p:pic>
      <p:pic>
        <p:nvPicPr>
          <p:cNvPr id="23" name="Picture 22" descr="Screen Shot 2016-06-24 at 9.29.19 AM.png">
            <a:extLst>
              <a:ext uri="{FF2B5EF4-FFF2-40B4-BE49-F238E27FC236}">
                <a16:creationId xmlns:a16="http://schemas.microsoft.com/office/drawing/2014/main" id="{62300513-CC0E-6845-BFEB-FB3B2C328B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3000"/>
            <a:ext cx="4764212" cy="3243908"/>
          </a:xfrm>
          <a:prstGeom prst="rect">
            <a:avLst/>
          </a:prstGeom>
        </p:spPr>
      </p:pic>
      <p:pic>
        <p:nvPicPr>
          <p:cNvPr id="24" name="Picture 23" descr="Screen Shot 2017-07-06 at 2.53.38 PM.png">
            <a:extLst>
              <a:ext uri="{FF2B5EF4-FFF2-40B4-BE49-F238E27FC236}">
                <a16:creationId xmlns:a16="http://schemas.microsoft.com/office/drawing/2014/main" id="{F93AA522-FD9E-8E4F-B80B-2C759328A8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7" y="1583000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841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C140691-5657-8A46-A4DB-9B5262DEB93A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9CD9A38B-DA97-3A4B-81AD-37D26965EB88}"/>
              </a:ext>
            </a:extLst>
          </p:cNvPr>
          <p:cNvSpPr txBox="1">
            <a:spLocks/>
          </p:cNvSpPr>
          <p:nvPr/>
        </p:nvSpPr>
        <p:spPr>
          <a:xfrm>
            <a:off x="2628275" y="1425597"/>
            <a:ext cx="7282200" cy="392241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3900"/>
              <a:t>Data</a:t>
            </a:r>
            <a:endParaRPr lang="en-US" sz="23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3EE2F2-8793-514C-A1E2-2604C188209D}"/>
              </a:ext>
            </a:extLst>
          </p:cNvPr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716258-09B8-8E4B-8BDF-01C13EA80D7F}"/>
              </a:ext>
            </a:extLst>
          </p:cNvPr>
          <p:cNvSpPr txBox="1"/>
          <p:nvPr/>
        </p:nvSpPr>
        <p:spPr>
          <a:xfrm>
            <a:off x="621028" y="12206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5305C4-A3FC-5045-A942-F1EA0B56704B}"/>
              </a:ext>
            </a:extLst>
          </p:cNvPr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C283BA-31BF-7F46-A07A-A0C502247476}"/>
              </a:ext>
            </a:extLst>
          </p:cNvPr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80376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283965026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78E4DB-A265-B040-AF69-9231C5845A5A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8946529-4C8A-4544-89FF-CA2B3B8C66A8}"/>
              </a:ext>
            </a:extLst>
          </p:cNvPr>
          <p:cNvSpPr txBox="1">
            <a:spLocks/>
          </p:cNvSpPr>
          <p:nvPr/>
        </p:nvSpPr>
        <p:spPr>
          <a:xfrm>
            <a:off x="653647" y="526602"/>
            <a:ext cx="10262710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0D31C1A4-4F0B-2541-8D25-8DE45D04A2CB}"/>
              </a:ext>
            </a:extLst>
          </p:cNvPr>
          <p:cNvSpPr txBox="1">
            <a:spLocks/>
          </p:cNvSpPr>
          <p:nvPr/>
        </p:nvSpPr>
        <p:spPr>
          <a:xfrm>
            <a:off x="526358" y="54534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1F8C5A20-D3B9-A64C-B2E0-18DBD718C4EC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B0B32944-F7D9-F743-9A44-DD693476FB49}"/>
              </a:ext>
            </a:extLst>
          </p:cNvPr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BEAE7DF4-8E97-684E-8CFE-EA0CBB804279}"/>
              </a:ext>
            </a:extLst>
          </p:cNvPr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22" name="Picture 21" descr="Screen Shot 2016-06-21 at 1.41.15 PM.png">
            <a:extLst>
              <a:ext uri="{FF2B5EF4-FFF2-40B4-BE49-F238E27FC236}">
                <a16:creationId xmlns:a16="http://schemas.microsoft.com/office/drawing/2014/main" id="{9A4201C3-E62F-9C40-8F3E-010388260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23" name="Picture 22" descr="Screen Shot 2016-06-21 at 1.38.45 PM.png">
            <a:extLst>
              <a:ext uri="{FF2B5EF4-FFF2-40B4-BE49-F238E27FC236}">
                <a16:creationId xmlns:a16="http://schemas.microsoft.com/office/drawing/2014/main" id="{093CC382-F656-7743-9F16-A27A6A2C43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8B91E11F-FE8A-6C46-837D-58062C4FB730}"/>
              </a:ext>
            </a:extLst>
          </p:cNvPr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9B2E2D1C-741E-7247-9ED1-19295877563D}"/>
              </a:ext>
            </a:extLst>
          </p:cNvPr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8493FFEA-3946-D448-A50A-EE9DC4F932DF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260B9342-F606-FF4B-9685-6BD509228014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1A0235F-5AA9-524C-81E4-97E7B9D8EE92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3D4B8E7-B979-844B-A11D-19DE2FC9EC11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D4B34D98-7F08-CF45-A124-404C42AACBE9}"/>
              </a:ext>
            </a:extLst>
          </p:cNvPr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6091ABEE-BF29-054A-B439-C642D4B3F8B1}"/>
              </a:ext>
            </a:extLst>
          </p:cNvPr>
          <p:cNvSpPr txBox="1">
            <a:spLocks/>
          </p:cNvSpPr>
          <p:nvPr/>
        </p:nvSpPr>
        <p:spPr>
          <a:xfrm>
            <a:off x="8422856" y="5965902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32" name="Picture 31" descr="Screen Shot 2017-07-06 at 3.28.30 PM.png">
            <a:extLst>
              <a:ext uri="{FF2B5EF4-FFF2-40B4-BE49-F238E27FC236}">
                <a16:creationId xmlns:a16="http://schemas.microsoft.com/office/drawing/2014/main" id="{24E385B6-11FF-1B4E-AB28-DE3D96834F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5651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AFA430A-2495-E94C-AE29-EEC32A26BDC6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C5D24A77-73C8-FD41-8C05-A4369F77110D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pic>
        <p:nvPicPr>
          <p:cNvPr id="15" name="Picture 14" descr="Screen Shot 2017-07-06 at 4.11.09 PM.png">
            <a:extLst>
              <a:ext uri="{FF2B5EF4-FFF2-40B4-BE49-F238E27FC236}">
                <a16:creationId xmlns:a16="http://schemas.microsoft.com/office/drawing/2014/main" id="{82D51123-3FD9-1B4B-BEFF-9B0DF381D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6" name="Picture 15" descr="Screen Shot 2017-07-06 at 4.11.37 PM.png">
            <a:extLst>
              <a:ext uri="{FF2B5EF4-FFF2-40B4-BE49-F238E27FC236}">
                <a16:creationId xmlns:a16="http://schemas.microsoft.com/office/drawing/2014/main" id="{4B2E77B5-110A-7A41-B015-8EEF3A6816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20" name="Picture 19" descr="Screen Shot 2017-07-08 at 2.59.54 PM.png">
            <a:extLst>
              <a:ext uri="{FF2B5EF4-FFF2-40B4-BE49-F238E27FC236}">
                <a16:creationId xmlns:a16="http://schemas.microsoft.com/office/drawing/2014/main" id="{662FDB7D-AE32-A249-B237-00CF3B4A7B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21" name="Picture 20" descr="Screen Shot 2017-07-08 at 3.01.48 PM.png">
            <a:extLst>
              <a:ext uri="{FF2B5EF4-FFF2-40B4-BE49-F238E27FC236}">
                <a16:creationId xmlns:a16="http://schemas.microsoft.com/office/drawing/2014/main" id="{6CACB4D0-98EA-5D40-94E2-C9083508F4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815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5E8E199-EF88-114D-961A-5B2B7977E147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FE68396F-109A-B544-B6A7-59AE62B4A9F5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E119F8C-1D93-2644-BF5D-52C59ADB25EA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);</a:t>
            </a:r>
          </a:p>
        </p:txBody>
      </p:sp>
    </p:spTree>
    <p:extLst>
      <p:ext uri="{BB962C8B-B14F-4D97-AF65-F5344CB8AC3E}">
        <p14:creationId xmlns:p14="http://schemas.microsoft.com/office/powerpoint/2010/main" val="97567290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Renderers</a:t>
            </a:r>
          </a:p>
        </p:txBody>
      </p:sp>
    </p:spTree>
    <p:extLst>
      <p:ext uri="{BB962C8B-B14F-4D97-AF65-F5344CB8AC3E}">
        <p14:creationId xmlns:p14="http://schemas.microsoft.com/office/powerpoint/2010/main" val="285168687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97350_UC Template 2018_Esri_rev6-18-18 [Read-Only]" id="{A2DCAFDD-7F05-46E6-A66A-1BE40B1E8C7C}" vid="{5AFC4324-1E73-4888-9064-5A917ABEFE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1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394</Words>
  <Application>Microsoft Macintosh PowerPoint</Application>
  <PresentationFormat>Widescreen</PresentationFormat>
  <Paragraphs>128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ＭＳ Ｐゴシック</vt:lpstr>
      <vt:lpstr>Arial</vt:lpstr>
      <vt:lpstr>Calibri</vt:lpstr>
      <vt:lpstr>Lucida Grande</vt:lpstr>
      <vt:lpstr>Esri_Corporate_Template-Dark</vt:lpstr>
      <vt:lpstr>ArcGIS API for JavaScript: 2D Visualization</vt:lpstr>
      <vt:lpstr>API Overview</vt:lpstr>
      <vt:lpstr>PowerPoint Presentation</vt:lpstr>
      <vt:lpstr>PowerPoint Presentation</vt:lpstr>
      <vt:lpstr>Symbols</vt:lpstr>
      <vt:lpstr>PowerPoint Presentation</vt:lpstr>
      <vt:lpstr>PowerPoint Presentation</vt:lpstr>
      <vt:lpstr>PowerPoint Presentation</vt:lpstr>
      <vt:lpstr>Renderers</vt:lpstr>
      <vt:lpstr>PowerPoint Presentation</vt:lpstr>
      <vt:lpstr>PowerPoint Presentation</vt:lpstr>
      <vt:lpstr>Examples</vt:lpstr>
      <vt:lpstr>PowerPoint Presentation</vt:lpstr>
      <vt:lpstr>PowerPoint Presentation</vt:lpstr>
      <vt:lpstr>Visual Variables</vt:lpstr>
      <vt:lpstr>PowerPoint Presentation</vt:lpstr>
      <vt:lpstr>PowerPoint Presentation</vt:lpstr>
      <vt:lpstr>Relationships</vt:lpstr>
      <vt:lpstr>PowerPoint Presentation</vt:lpstr>
      <vt:lpstr>PowerPoint Presentation</vt:lpstr>
      <vt:lpstr>Client-side processing</vt:lpstr>
      <vt:lpstr>Please Take Our Survey on the App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Ekenes</dc:creator>
  <cp:lastModifiedBy/>
  <cp:revision>1</cp:revision>
  <cp:lastPrinted>2018-06-08T21:51:01Z</cp:lastPrinted>
  <dcterms:created xsi:type="dcterms:W3CDTF">2018-06-27T04:35:26Z</dcterms:created>
  <dcterms:modified xsi:type="dcterms:W3CDTF">2018-07-09T22:49:42Z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